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embeddedFontLst>
    <p:embeddedFont>
      <p:font typeface="Century Gothic" panose="020B0502020202020204"/>
      <p:regular r:id="rId51"/>
    </p:embeddedFont>
    <p:embeddedFont>
      <p:font typeface="Calibri" panose="020F050202020403020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5.fntdata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5" name="Google Shape;325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" name="Google Shape;334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2" name="Google Shape;352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9" name="Google Shape;379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2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2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3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3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3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3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7" name="Google Shape;447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5" name="Google Shape;455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8" name="Google Shape;478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5" name="Google Shape;485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9" name="Google Shape;499;p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4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" name="Google Shape;513;p4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0" name="Google Shape;520;p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7" name="Google Shape;527;p4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6" name="Google Shape;536;p4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Başlık Slaydı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8"/>
          <p:cNvSpPr txBox="1"/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48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8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48"/>
          <p:cNvSpPr txBox="1"/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7"/>
          <p:cNvSpPr txBox="1"/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57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7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57"/>
          <p:cNvSpPr txBox="1"/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8"/>
          <p:cNvSpPr txBox="1"/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18" name="Google Shape;118;p58"/>
          <p:cNvSpPr txBox="1"/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58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8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58"/>
          <p:cNvSpPr txBox="1"/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lang="tr-TR" sz="8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lang="tr-TR" sz="8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9"/>
          <p:cNvSpPr txBox="1"/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28" name="Google Shape;128;p59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9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59"/>
          <p:cNvSpPr txBox="1"/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0"/>
          <p:cNvSpPr txBox="1"/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35" name="Google Shape;135;p60"/>
          <p:cNvSpPr txBox="1"/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36" name="Google Shape;136;p60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0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60"/>
          <p:cNvSpPr txBox="1"/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  <a:endParaRPr lang="tr-TR" sz="8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  <a:endParaRPr lang="tr-TR" sz="8000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1"/>
          <p:cNvSpPr txBox="1"/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45" name="Google Shape;145;p61"/>
          <p:cNvSpPr txBox="1"/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46" name="Google Shape;146;p61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1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61"/>
          <p:cNvSpPr txBox="1"/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Başlık ve Dikey Metin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2"/>
          <p:cNvSpPr txBox="1"/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53" name="Google Shape;153;p62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2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6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Dikey Başlık ve Metin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63"/>
          <p:cNvSpPr txBox="1"/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160" name="Google Shape;160;p63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3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6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Başlık ve İçerik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9"/>
          <p:cNvSpPr txBox="1"/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52" name="Google Shape;52;p49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9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49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Bölüm Üst Bilgisi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0"/>
          <p:cNvSpPr txBox="1"/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50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50"/>
          <p:cNvSpPr txBox="1"/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İki İçerik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1"/>
          <p:cNvSpPr txBox="1"/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67" name="Google Shape;67;p51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1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51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Karşılaştırma">
  <p:cSld name="TWO_OBJECTS_WITH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74" name="Google Shape;74;p52"/>
          <p:cNvSpPr txBox="1"/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/>
        </p:txBody>
      </p:sp>
      <p:sp>
        <p:nvSpPr>
          <p:cNvPr id="76" name="Google Shape;76;p52"/>
          <p:cNvSpPr txBox="1"/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5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Yalnızca Başlık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5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oş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5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Başlıklı İçerik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p55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5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Başlıklı Resim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6"/>
          <p:cNvSpPr/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/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56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6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56"/>
          <p:cNvSpPr txBox="1"/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4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47"/>
          <p:cNvSpPr txBox="1"/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39" name="Google Shape;39;p47"/>
          <p:cNvSpPr txBox="1"/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40" name="Google Shape;40;p47"/>
          <p:cNvSpPr txBox="1"/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41" name="Google Shape;41;p47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hyperlink" Target="http://www.youtube.com/bmdersleri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hyperlink" Target="http://www.youtube.com/bmdersleri" TargetMode="Externa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/>
          <p:nvPr>
            <p:ph type="ctrTitle"/>
          </p:nvPr>
        </p:nvSpPr>
        <p:spPr>
          <a:xfrm>
            <a:off x="2197014" y="2813518"/>
            <a:ext cx="7588059" cy="19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tr-TR" sz="4000" b="1">
                <a:solidFill>
                  <a:schemeClr val="dk1"/>
                </a:solidFill>
              </a:rPr>
              <a:t> </a:t>
            </a:r>
            <a:br>
              <a:rPr lang="tr-TR" sz="4000" b="1">
                <a:solidFill>
                  <a:schemeClr val="dk1"/>
                </a:solidFill>
              </a:rPr>
            </a:br>
            <a:r>
              <a:rPr lang="tr-TR" sz="4000" b="1">
                <a:solidFill>
                  <a:schemeClr val="dk1"/>
                </a:solidFill>
              </a:rPr>
              <a:t>Android İşletim Sistemi Tarihçesi ve Temel Özellikleri</a:t>
            </a:r>
            <a:br>
              <a:rPr lang="tr-TR" sz="4000" b="1">
                <a:solidFill>
                  <a:schemeClr val="dk1"/>
                </a:solidFill>
              </a:rPr>
            </a:br>
            <a:endParaRPr sz="4000" b="1">
              <a:solidFill>
                <a:schemeClr val="dk1"/>
              </a:solidFill>
            </a:endParaRPr>
          </a:p>
        </p:txBody>
      </p:sp>
      <p:sp>
        <p:nvSpPr>
          <p:cNvPr id="192" name="Google Shape;192;p3"/>
          <p:cNvSpPr txBox="1"/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2" y="4709532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Zeynep İrem KESLER 1911404048</a:t>
            </a:r>
            <a:endParaRPr sz="1600" b="1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09/03/2022</a:t>
            </a:r>
            <a:endParaRPr sz="1600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  <a:endParaRPr lang="tr-TR" sz="1600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1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 cap="none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2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4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5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1311579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Android’in Kuruluşu</a:t>
            </a:r>
            <a:endParaRPr lang="tr-TR" b="1"/>
          </a:p>
        </p:txBody>
      </p:sp>
      <p:sp>
        <p:nvSpPr>
          <p:cNvPr id="269" name="Google Shape;269;p1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70" name="Google Shape;270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87501" y="1905000"/>
            <a:ext cx="3358187" cy="332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2"/>
          <p:cNvSpPr txBox="1"/>
          <p:nvPr>
            <p:ph type="body" idx="1"/>
          </p:nvPr>
        </p:nvSpPr>
        <p:spPr>
          <a:xfrm>
            <a:off x="2989740" y="1628956"/>
            <a:ext cx="403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Açıkçası, Android’deki ekip, ilk başta eksiksiz bir mobil bilgi işlem sisteminden bir OS oluşturmayı düşünmedi. Ancak o günlerde bile, tek başına dijital kameralar piyasası düşüyordu ve birkaç ay sonra Android Inc, direksiyonu cep telefonları içindeki işletim sistemlerine doğru kırmaya karar verdi. Rubin’in 2013’te </a:t>
            </a:r>
            <a:r>
              <a:rPr lang="tr-TR" sz="1800" b="1"/>
              <a:t>“Tamamen aynı platform. Kameralar için yaptığımız aynı işletim sistemi, cep telefonları için de Android oldu”</a:t>
            </a:r>
            <a:r>
              <a:rPr lang="tr-TR" sz="1800"/>
              <a:t> dedi.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Android’in Kuruluşu</a:t>
            </a:r>
            <a:endParaRPr lang="tr-TR" b="1"/>
          </a:p>
        </p:txBody>
      </p:sp>
      <p:sp>
        <p:nvSpPr>
          <p:cNvPr id="277" name="Google Shape;277;p1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78" name="Google Shape;278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11924" y="3477883"/>
            <a:ext cx="4686041" cy="31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3"/>
          <p:cNvSpPr txBox="1"/>
          <p:nvPr>
            <p:ph type="body" idx="1"/>
          </p:nvPr>
        </p:nvSpPr>
        <p:spPr>
          <a:xfrm>
            <a:off x="1311579" y="1415843"/>
            <a:ext cx="10504099" cy="235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2005 yılında, Android tarihindeki bir sonraki büyük dönüm noktası, orijinal şirketin </a:t>
            </a:r>
            <a:r>
              <a:rPr lang="tr-TR" sz="1800" b="1"/>
              <a:t>Google</a:t>
            </a:r>
            <a:r>
              <a:rPr lang="tr-TR" sz="1800"/>
              <a:t> tarafından satın alınmasıyla oldu. Rubin ve diğer kurucu üyeler, yeni sahipleri altındaki OS’yi geliştirmeye devam ettiler.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Rubin, 2014 yılının sonlarında Google’dan tamamen ayrıldı ve bir başlangıç ​​işletmesi kuluçka makinesi başlattı. Rubin, 2017 yılının başında yaptığı açıklamada, şirketinin Android temelli </a:t>
            </a:r>
            <a:r>
              <a:rPr lang="tr-TR" sz="1800" b="1"/>
              <a:t>Essential Phone </a:t>
            </a:r>
            <a:r>
              <a:rPr lang="tr-TR" sz="1800"/>
              <a:t>duyurusu ile akıllı telefon endüstrisine dönüşünü resmen açıkladı.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Logosu</a:t>
            </a:r>
            <a:endParaRPr lang="tr-TR" b="1"/>
          </a:p>
        </p:txBody>
      </p:sp>
      <p:sp>
        <p:nvSpPr>
          <p:cNvPr id="285" name="Google Shape;285;p1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86" name="Google Shape;286;p14"/>
          <p:cNvSpPr txBox="1"/>
          <p:nvPr>
            <p:ph type="body" idx="1"/>
          </p:nvPr>
        </p:nvSpPr>
        <p:spPr>
          <a:xfrm>
            <a:off x="1802920" y="1266289"/>
            <a:ext cx="9859993" cy="153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Android ve işletim sistemi için tanıdık bir logo olan Robot ve yeşil bir böcek gibi görünen logo, </a:t>
            </a:r>
            <a:r>
              <a:rPr lang="tr-TR" sz="1800" b="1"/>
              <a:t>Irina</a:t>
            </a:r>
            <a:r>
              <a:rPr lang="tr-TR" sz="1800"/>
              <a:t> </a:t>
            </a:r>
            <a:r>
              <a:rPr lang="tr-TR" sz="1800" b="1"/>
              <a:t>Blok</a:t>
            </a:r>
            <a:r>
              <a:rPr lang="tr-TR" sz="1800"/>
              <a:t> tarafından Google tarafından çalıştırılırken yaratılmıştır. 2013 yılındaki New York Times ile sohbetinde Blok, Google tarafından onun tasarım ekibine verilen tek direktifin </a:t>
            </a:r>
            <a:r>
              <a:rPr lang="tr-TR" sz="1800" b="1"/>
              <a:t>‘logonun bir robot gibi görünmesi’</a:t>
            </a:r>
            <a:r>
              <a:rPr lang="tr-TR" sz="1800"/>
              <a:t> olduğunu söyledi. Son tasarımın “Erkekler” ve “Kadınlar”ı temsil eden tanıdık tuval logolarına bakılarak kısmen ilham aldığı da iddia ediyor.</a:t>
            </a:r>
            <a:endParaRPr sz="1800"/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78666" y="2682653"/>
            <a:ext cx="6957371" cy="3913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11579" y="433721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</a:pPr>
            <a:r>
              <a:rPr lang="tr-TR" sz="4000" b="1"/>
              <a:t>Her Şeyin Bir İlki Vardır:</a:t>
            </a:r>
            <a:br>
              <a:rPr lang="tr-TR" sz="4000" b="1"/>
            </a:br>
            <a:r>
              <a:rPr lang="tr-TR" b="1"/>
              <a:t>Android 1.0-1.1 (23 Eylül 2008)</a:t>
            </a:r>
            <a:endParaRPr lang="tr-TR" b="1"/>
          </a:p>
        </p:txBody>
      </p:sp>
      <p:sp>
        <p:nvSpPr>
          <p:cNvPr id="293" name="Google Shape;293;p1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94" name="Google Shape;294;p15"/>
          <p:cNvSpPr txBox="1"/>
          <p:nvPr>
            <p:ph type="body" idx="1"/>
          </p:nvPr>
        </p:nvSpPr>
        <p:spPr>
          <a:xfrm>
            <a:off x="921695" y="1855219"/>
            <a:ext cx="11076676" cy="153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Google bünyesine geçen Android'in piyasaya sürülen ilk sürümü. HTC Dream modeliyle birlikte piyasaya sürüldü. Kamera, Wi-Fi, Bluetooth, klasör sistemi, alarmlı saat, sesli arama, YouTube uygulaması ve galeri gibi yenilikler işletim sistemine eklendi.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>
                <a:solidFill>
                  <a:srgbClr val="C00000"/>
                </a:solidFill>
              </a:rPr>
              <a:t> </a:t>
            </a:r>
            <a:r>
              <a:rPr lang="tr-TR" sz="1800"/>
              <a:t>HTC Dream (T-Mobile G1)</a:t>
            </a:r>
            <a:endParaRPr sz="1800"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159260" y="3393596"/>
            <a:ext cx="5715000" cy="321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11579" y="61685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Samsung Galaxy Serisinin Doğuşu: </a:t>
            </a:r>
            <a:br>
              <a:rPr lang="tr-TR" b="1"/>
            </a:br>
            <a:r>
              <a:rPr lang="tr-TR" b="1"/>
              <a:t>Android 1.5 Cupcake (27 Nisan 2009)</a:t>
            </a:r>
            <a:endParaRPr lang="tr-TR" b="1"/>
          </a:p>
        </p:txBody>
      </p:sp>
      <p:sp>
        <p:nvSpPr>
          <p:cNvPr id="301" name="Google Shape;301;p16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16893" y="1897745"/>
            <a:ext cx="2871216" cy="215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67640" y="4208437"/>
            <a:ext cx="3420469" cy="245425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>
            <p:ph type="body" idx="1"/>
          </p:nvPr>
        </p:nvSpPr>
        <p:spPr>
          <a:xfrm>
            <a:off x="2267064" y="1897745"/>
            <a:ext cx="4795838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>
                <a:solidFill>
                  <a:srgbClr val="C00000"/>
                </a:solidFill>
              </a:rPr>
              <a:t> </a:t>
            </a:r>
            <a:r>
              <a:rPr lang="tr-TR" sz="1800"/>
              <a:t>Samsung Galaxy Lite, Motorola BackFlip, HTC Hero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tr-TR" sz="1800" b="1"/>
              <a:t>Önemli Android Cupcake özellikleri:</a:t>
            </a:r>
            <a:endParaRPr lang="tr-TR"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tr-TR" sz="1800"/>
              <a:t>Bluetooth için otomatik eşleme ve stereo desteği (A2DP ve AVRCP profilleri)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tr-TR" sz="1800"/>
              <a:t>Rehberde Sık Kullanılanlar için gösterilen kullanıcı resimleri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tr-TR" sz="1800"/>
              <a:t>Çağrı günlüğü olayları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tr-TR" sz="1800"/>
              <a:t>Çağrı kaydı etkinliklerinden bir kartvizite tek dokunuşla erişim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lang="tr-TR" sz="1800"/>
              <a:t>YouTube ve Picasa’ya video ve fotoğraf yükleme olanağı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Google Play Store'un Önlenemez Yükselişi:</a:t>
            </a:r>
            <a:br>
              <a:rPr lang="tr-TR" b="1"/>
            </a:br>
            <a:r>
              <a:rPr lang="tr-TR" sz="3400" b="1"/>
              <a:t>Android 1.6 Donut (15 Eylül 2009)</a:t>
            </a:r>
            <a:endParaRPr lang="tr-TR" sz="3400" b="1"/>
          </a:p>
        </p:txBody>
      </p:sp>
      <p:sp>
        <p:nvSpPr>
          <p:cNvPr id="310" name="Google Shape;310;p17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11" name="Google Shape;311;p17"/>
          <p:cNvSpPr txBox="1"/>
          <p:nvPr>
            <p:ph type="body" idx="1"/>
          </p:nvPr>
        </p:nvSpPr>
        <p:spPr>
          <a:xfrm>
            <a:off x="807243" y="1608202"/>
            <a:ext cx="10967814" cy="262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/>
              <a:t> </a:t>
            </a:r>
            <a:r>
              <a:rPr lang="tr-TR" sz="1800"/>
              <a:t>Dell Streak, Sony Ericsson Xperia X10 serisi, LG Optimus GT540</a:t>
            </a:r>
            <a:endParaRPr lang="tr-TR"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800" b="1"/>
              <a:t>Önemli Android Donut özellikleri:</a:t>
            </a:r>
            <a:endParaRPr lang="tr-TR"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Herhangi bir Android uygulamasının bir metin dizesini “konuşmasına” izin veren çok dilli konuşma sentezi motoru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Toplu fotoğraf silme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CDMA / EVDO, 802.1x, VPN’ler ve bir metin-konuşma motoru için teknoloji desteği güncellendi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Arama ve kamera uygulamalarında hız iyileştirmeleri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Genişletilmiş Hareket çerçevesi ve yeni GestureBuilder geliştirme aracı</a:t>
            </a:r>
            <a:endParaRPr sz="1800"/>
          </a:p>
        </p:txBody>
      </p:sp>
      <p:pic>
        <p:nvPicPr>
          <p:cNvPr id="312" name="Google Shape;312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34396" y="4428226"/>
            <a:ext cx="334178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01132" y="4411462"/>
            <a:ext cx="3928533" cy="201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11579" y="512462"/>
            <a:ext cx="10463478" cy="127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sz="4000" b="1"/>
              <a:t>Google Haritalar'a Kavuştuğumuz:</a:t>
            </a:r>
            <a:br>
              <a:rPr lang="tr-TR" sz="4000" b="1"/>
            </a:br>
            <a:r>
              <a:rPr lang="tr-TR" b="1"/>
              <a:t>Android 2.0-2.1 Eclair </a:t>
            </a:r>
            <a:br>
              <a:rPr lang="tr-TR" b="1"/>
            </a:br>
            <a:r>
              <a:rPr lang="tr-TR" b="1"/>
              <a:t>(26 Ekim 2009 - 12 Ocak 2010)</a:t>
            </a:r>
            <a:endParaRPr lang="tr-TR" b="1"/>
          </a:p>
        </p:txBody>
      </p:sp>
      <p:sp>
        <p:nvSpPr>
          <p:cNvPr id="319" name="Google Shape;319;p18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20" name="Google Shape;320;p18"/>
          <p:cNvSpPr txBox="1"/>
          <p:nvPr/>
        </p:nvSpPr>
        <p:spPr>
          <a:xfrm>
            <a:off x="1311579" y="3220938"/>
            <a:ext cx="6612216" cy="3339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Önemli Android Eclair özellikleri:</a:t>
            </a:r>
            <a:endParaRPr lang="tr-TR" sz="1800" b="1" i="0" u="none" strike="noStrike" cap="none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ve kişiler için çoklu Hesap senkronizasyonu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Kurumsal uyum için kritik olan Microsoft Exchange e-posta desteği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Bluetooth 2.1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Kişinin avatarına dokunduğunuzda, bir çağrı, SMS ve e-posta için bir pop-up gösteren Hızlı İletişim özelliği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Kayıtlı tüm SMS ve MMS mesajlarını arama yeteneği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Sanal klavyede geliştirilmiş yazım hızı, kelime kullanımınızı öğrenen ve kişi isimlerini öneriler olarak içeren daha akıllı bir sözlük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Yerimi küçük resimleri, çift dokunma yakınlaştırma ve HTML5 desteği ile yenilenmiş tarayıcı arayüzü.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Takvim gündem görünümü gelişmiş, her davetlinin katılım durumunu gösterir ve yeni konukları etkinliklere davet etme yeteneği</a:t>
            </a:r>
            <a:endParaRPr lang="tr-TR"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tr-TR" sz="14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Multi-touch olayları izlemek için geliştirilmiş MotionEvent sınıfı</a:t>
            </a:r>
            <a:endParaRPr sz="14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21" name="Google Shape;321;p18"/>
          <p:cNvSpPr txBox="1"/>
          <p:nvPr>
            <p:ph type="body" idx="1"/>
          </p:nvPr>
        </p:nvSpPr>
        <p:spPr>
          <a:xfrm>
            <a:off x="1311579" y="2588177"/>
            <a:ext cx="7767638" cy="47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>
                <a:solidFill>
                  <a:srgbClr val="C00000"/>
                </a:solidFill>
              </a:rPr>
              <a:t> </a:t>
            </a:r>
            <a:r>
              <a:rPr lang="tr-TR" sz="1800"/>
              <a:t>Samsung Galaxy S, HTC Google Nexus One, Samsung Mesmerize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/>
          </a:p>
        </p:txBody>
      </p:sp>
      <p:pic>
        <p:nvPicPr>
          <p:cNvPr id="322" name="Google Shape;322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17458" y="3979652"/>
            <a:ext cx="3657599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1311579" y="4686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VPN'in Cebimize Girdiği: Android 2.2 Froyo 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20 Mayıs 2010)</a:t>
            </a:r>
            <a:endParaRPr lang="tr-TR" sz="3200" b="1"/>
          </a:p>
        </p:txBody>
      </p:sp>
      <p:sp>
        <p:nvSpPr>
          <p:cNvPr id="328" name="Google Shape;328;p19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29" name="Google Shape;329;p19"/>
          <p:cNvSpPr txBox="1"/>
          <p:nvPr>
            <p:ph type="body" idx="1"/>
          </p:nvPr>
        </p:nvSpPr>
        <p:spPr>
          <a:xfrm>
            <a:off x="1933356" y="2061009"/>
            <a:ext cx="7834313" cy="61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>
                <a:solidFill>
                  <a:srgbClr val="C00000"/>
                </a:solidFill>
              </a:rPr>
              <a:t> </a:t>
            </a:r>
            <a:r>
              <a:rPr lang="tr-TR" sz="1800"/>
              <a:t>Samsung Galaxy 551, Dell Venue, T-Mobile MyTouch 4G</a:t>
            </a:r>
            <a:endParaRPr lang="tr-TR" sz="1800"/>
          </a:p>
        </p:txBody>
      </p:sp>
      <p:sp>
        <p:nvSpPr>
          <p:cNvPr id="330" name="Google Shape;330;p19"/>
          <p:cNvSpPr txBox="1"/>
          <p:nvPr/>
        </p:nvSpPr>
        <p:spPr>
          <a:xfrm>
            <a:off x="1933356" y="2764572"/>
            <a:ext cx="4838380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b="1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Önemli Android Froyo özellikleri:</a:t>
            </a:r>
            <a:endParaRPr lang="tr-TR" sz="1800" b="1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Geliştirilmiş Microsoft Exchange desteği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USB bağlama ve Wi-Fi hotspot işlevi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Uygulmalar için toplu ve otomatik güncelleme özelliği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Birden çok klavye dili / sözlükleri arasında hızlı geçiş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Bluetooth araç ve masa desteği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Sayısal ve alfasayısal şifreler için destek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Hareketli GIF desteği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Genişletilebilir belleğe (sdkart) uygulama kurulumu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Galeri uygulamasında kullanıcıların bir yakınlaştırma hareketiyle resimleri görüntülemesi.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331" name="Google Shape;331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76844" y="3204533"/>
            <a:ext cx="4953000" cy="278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type="title"/>
          </p:nvPr>
        </p:nvSpPr>
        <p:spPr>
          <a:xfrm>
            <a:off x="1311579" y="39024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Aynı Anda Birden Fazla Parmakla Kontrol Edilebilen: Android 2.3 Gingerbread </a:t>
            </a:r>
            <a:br>
              <a:rPr lang="tr-TR" b="1"/>
            </a:br>
            <a:r>
              <a:rPr lang="tr-TR" b="1"/>
              <a:t>(6 Aralık 2010)</a:t>
            </a:r>
            <a:endParaRPr lang="tr-TR" b="1"/>
          </a:p>
        </p:txBody>
      </p:sp>
      <p:sp>
        <p:nvSpPr>
          <p:cNvPr id="337" name="Google Shape;337;p20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38" name="Google Shape;338;p20"/>
          <p:cNvSpPr txBox="1"/>
          <p:nvPr>
            <p:ph type="body" idx="1"/>
          </p:nvPr>
        </p:nvSpPr>
        <p:spPr>
          <a:xfrm>
            <a:off x="1785668" y="2122804"/>
            <a:ext cx="7148405" cy="454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 i="1">
                <a:solidFill>
                  <a:srgbClr val="C00000"/>
                </a:solidFill>
              </a:rPr>
              <a:t> </a:t>
            </a:r>
            <a:r>
              <a:rPr lang="tr-TR" sz="1800"/>
              <a:t>Samsung Google Nexus S, Acer Liquid Mini, HTC Panache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800" b="1"/>
              <a:t>Önemli Android Gingerbread özellikleri:</a:t>
            </a:r>
            <a:endParaRPr lang="tr-TR"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SIP VoIP internet telefonu için yerel destek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Sanal klavyede daha hızlı, daha sezgisel metin girişi, geliştirilmiş doğruluk, daha iyi önerilen metin ve ses giriş modu</a:t>
            </a:r>
            <a:endParaRPr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Basın-tut, kopyala ve yapıştır ile bir sözcük seçmenizi sağlayan gelişmiş kopyalama / yapıştırma işlevi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Reverb, eşitleme, kulaklık sanallaştırma ve bas güçlendirmesi gibi yeni ses efektleri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Tarayıcıdan, e-postadan veya başka bir uygulamadan indirilen herhangi bir dosyaya kolay erişim sağlayan Yeni İndirme Yöneticisi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WebM / VP8 video oynatımı ve AAC ses kodlaması desteği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Google Talk’u kullanarak sesli veya görüntülü sohbet desteği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SSL için varsayılan şifrelemeyi AES256-SHA’dan RC4-MD5’e geçirdi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Geliştirilmiş Gmail uygulaması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Kamera yazılımı geliştirmeleri</a:t>
            </a:r>
            <a:endParaRPr lang="tr-TR" sz="180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Gelişmiş pil verimliliği</a:t>
            </a:r>
            <a:endParaRPr lang="tr-TR" sz="1800"/>
          </a:p>
          <a:p>
            <a:pPr marL="342900" lvl="0" indent="-26289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 b="1"/>
          </a:p>
          <a:p>
            <a:pPr marL="342900" lvl="0" indent="-26289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/>
          </a:p>
          <a:p>
            <a:pPr marL="342900" lvl="0" indent="-26289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/>
          </a:p>
        </p:txBody>
      </p:sp>
      <p:pic>
        <p:nvPicPr>
          <p:cNvPr id="339" name="Google Shape;339;p20"/>
          <p:cNvPicPr preferRelativeResize="0"/>
          <p:nvPr/>
        </p:nvPicPr>
        <p:blipFill rotWithShape="1">
          <a:blip r:embed="rId1"/>
          <a:srcRect l="30833" t="32222" r="31667" b="29260"/>
          <a:stretch>
            <a:fillRect/>
          </a:stretch>
        </p:blipFill>
        <p:spPr>
          <a:xfrm>
            <a:off x="8280108" y="4528868"/>
            <a:ext cx="3700869" cy="21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 rotWithShape="1">
          <a:blip r:embed="rId2"/>
          <a:srcRect l="44994" t="-75" r="10775" b="28591"/>
          <a:stretch>
            <a:fillRect/>
          </a:stretch>
        </p:blipFill>
        <p:spPr>
          <a:xfrm>
            <a:off x="10470993" y="1050274"/>
            <a:ext cx="1365886" cy="124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title"/>
          </p:nvPr>
        </p:nvSpPr>
        <p:spPr>
          <a:xfrm>
            <a:off x="1311579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Dokunmatik Kontrollerin Doğuşu: </a:t>
            </a:r>
            <a:br>
              <a:rPr lang="tr-TR" b="1"/>
            </a:br>
            <a:r>
              <a:rPr lang="tr-TR" b="1"/>
              <a:t>Android 3.0 Honeycomb 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22 Şubat 2011</a:t>
            </a:r>
            <a:r>
              <a:rPr lang="tr-TR" b="1"/>
              <a:t>)</a:t>
            </a:r>
            <a:br>
              <a:rPr lang="tr-TR" b="1"/>
            </a:br>
            <a:endParaRPr lang="tr-TR" b="1"/>
          </a:p>
        </p:txBody>
      </p:sp>
      <p:sp>
        <p:nvSpPr>
          <p:cNvPr id="346" name="Google Shape;346;p21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47" name="Google Shape;347;p21"/>
          <p:cNvSpPr txBox="1"/>
          <p:nvPr>
            <p:ph type="body" idx="1"/>
          </p:nvPr>
        </p:nvSpPr>
        <p:spPr>
          <a:xfrm>
            <a:off x="952500" y="2126908"/>
            <a:ext cx="4648200" cy="68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Tabletler:</a:t>
            </a:r>
            <a:r>
              <a:rPr lang="tr-TR" sz="1800" b="1">
                <a:solidFill>
                  <a:srgbClr val="C00000"/>
                </a:solidFill>
              </a:rPr>
              <a:t> </a:t>
            </a:r>
            <a:r>
              <a:rPr lang="tr-TR" sz="1800"/>
              <a:t>Motorola Xoom, Samsung Galaxy Tab 10 serisi</a:t>
            </a:r>
            <a:endParaRPr lang="tr-TR"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348" name="Google Shape;348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56604" y="2879001"/>
            <a:ext cx="6618661" cy="372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59173" y="1905000"/>
            <a:ext cx="2938319" cy="178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/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İÇİNDEKİLER</a:t>
            </a:r>
            <a:endParaRPr lang="tr-TR" b="1"/>
          </a:p>
        </p:txBody>
      </p:sp>
      <p:sp>
        <p:nvSpPr>
          <p:cNvPr id="205" name="Google Shape;205;p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1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2592925" y="126455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Kitaplar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Nedir?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İşletim Sisteminin Amacı Nedir?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Kısaca Tarihçe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Open Handset Alliance</a:t>
            </a:r>
            <a:endParaRPr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Android’in Kuruluşu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Logosu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Sürümleri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Sürümleri ve Güncel Kullanım Oranları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Stack Yapısı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Uygulama Paketi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Uygulamasının Bileşenleri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Android Uygulamasının Derlenmesi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Aktivite Yaşam Döngüsü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Yardımcı Kaynaklar</a:t>
            </a:r>
            <a:endParaRPr lang="tr-TR"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>
            <p:ph type="title"/>
          </p:nvPr>
        </p:nvSpPr>
        <p:spPr>
          <a:xfrm>
            <a:off x="1337957" y="512462"/>
            <a:ext cx="10212813" cy="125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Kaydırıp kapattığımız bildirimler hayatımıza bu sürüm ile girdi: Android 4.0 Ice Cream Sandwich</a:t>
            </a:r>
            <a:br>
              <a:rPr lang="tr-TR" b="1"/>
            </a:br>
            <a:r>
              <a:rPr lang="tr-TR" b="1"/>
              <a:t>(18 Ekim 2011)</a:t>
            </a:r>
            <a:br>
              <a:rPr lang="tr-TR" b="1"/>
            </a:br>
            <a:endParaRPr lang="tr-TR" b="1"/>
          </a:p>
        </p:txBody>
      </p:sp>
      <p:sp>
        <p:nvSpPr>
          <p:cNvPr id="355" name="Google Shape;355;p2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56" name="Google Shape;356;p22"/>
          <p:cNvSpPr txBox="1"/>
          <p:nvPr>
            <p:ph type="body" idx="1"/>
          </p:nvPr>
        </p:nvSpPr>
        <p:spPr>
          <a:xfrm>
            <a:off x="1105620" y="2541366"/>
            <a:ext cx="6528758" cy="410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 b="1" u="sng">
                <a:solidFill>
                  <a:srgbClr val="C00000"/>
                </a:solidFill>
              </a:rPr>
              <a:t>Kullanmış Telefonlar:</a:t>
            </a:r>
            <a:r>
              <a:rPr lang="tr-TR" sz="1800" b="1"/>
              <a:t> </a:t>
            </a:r>
            <a:r>
              <a:rPr lang="tr-TR" sz="1800"/>
              <a:t>Samsung Galaxy Nexus, Xiaomi Mi 1S, LG Nitro HD</a:t>
            </a:r>
            <a:endParaRPr lang="tr-TR"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800" b="1"/>
              <a:t>Önemli Android Ice Cream Sandwich özellikleri:</a:t>
            </a:r>
            <a:endParaRPr lang="tr-TR"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Geliştirilmiş görsel sesli mesaj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Takvimde tutam-zoom işlevselliği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Entegre ekran görüntüsü yakalama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Doğrudan kilit ekranından uygulama erişimi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Tarayıcının kullanıcıların Chrome yer işaretleriyle otomatik senkronizasyonu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Yeni galeri düzeni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Sosyal ağ entegrasyonu, durum güncellemeleri ve yüksek çözünürlüklü görüntüler ile yenilenmiş Kişiler uygulaması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Doğrudan kablosuz bağlantı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800"/>
              <a:t>Android VPN Framework (AVF) ve TUN (TAP değil) çekirdek modülü.</a:t>
            </a:r>
            <a:endParaRPr sz="1800"/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39753" y="1768415"/>
            <a:ext cx="2658086" cy="19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1252" y="3907766"/>
            <a:ext cx="5041449" cy="2835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Google servislerinin genişletildiği: </a:t>
            </a:r>
            <a:br>
              <a:rPr lang="tr-TR" b="1"/>
            </a:br>
            <a:r>
              <a:rPr lang="tr-TR" b="1"/>
              <a:t>Android 4.1 - 4.3 Jelly Bean</a:t>
            </a:r>
            <a:br>
              <a:rPr lang="tr-TR" b="1"/>
            </a:br>
            <a:r>
              <a:rPr lang="tr-TR" b="1"/>
              <a:t>(9 Temmuz 2012 - Temmuz 2013)</a:t>
            </a:r>
            <a:br>
              <a:rPr lang="tr-TR" b="1"/>
            </a:br>
            <a:endParaRPr lang="tr-TR" b="1"/>
          </a:p>
        </p:txBody>
      </p:sp>
      <p:sp>
        <p:nvSpPr>
          <p:cNvPr id="364" name="Google Shape;364;p2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65" name="Google Shape;365;p23"/>
          <p:cNvSpPr txBox="1"/>
          <p:nvPr>
            <p:ph type="body" idx="1"/>
          </p:nvPr>
        </p:nvSpPr>
        <p:spPr>
          <a:xfrm>
            <a:off x="1499606" y="2309405"/>
            <a:ext cx="6350432" cy="45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 b="1">
                <a:solidFill>
                  <a:srgbClr val="C00000"/>
                </a:solidFill>
              </a:rPr>
              <a:t> </a:t>
            </a:r>
            <a:r>
              <a:rPr lang="tr-TR" sz="1600"/>
              <a:t>Xiaomi Mi 2S, Huawei Valiant, Oppo Find 7a, Asus Zenfone 6, Samsung Galaxy Note 3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600" b="1"/>
              <a:t>Önemli Android Jelly Bean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Gelişmiş erişilebilirlik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Kısayollar ve widget’lar, yeni öğelerin ana ekranlara sığması için otomatik olarak yeniden düzenlenebilir veya yeniden boyutlandırılabilir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Android Beam için Bluetooth desteği, iltifat NFC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Geliştirilmiş kamera uygulaması, daha sonra Google Play sürümü telefonlarında daha önce tanıtılan, yeniden işlenmiş bir kamera kullanıcı arayüzü tarafından izlendi.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Daha küçük ekranlı tabletler, telefonların kullandığı arayüz düzeninin ve ana ekranın genişletilmiş bir versiyonunu kazanmıştır.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Birden çok kullanıcı hesabı (yalnızca tabletler)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Yerleşik dünya saati ile yeni saat uygulaması, kronometre ve zamanlayıcı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Grup Mesajlaşma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4K çözünürlük desteği</a:t>
            </a:r>
            <a:endParaRPr lang="tr-TR"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  <a:p>
            <a:pPr marL="342900" lvl="0" indent="-25654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</p:txBody>
      </p:sp>
      <p:pic>
        <p:nvPicPr>
          <p:cNvPr id="366" name="Google Shape;366;p23"/>
          <p:cNvPicPr preferRelativeResize="0"/>
          <p:nvPr/>
        </p:nvPicPr>
        <p:blipFill rotWithShape="1">
          <a:blip r:embed="rId1"/>
          <a:srcRect l="17823" t="29702" r="18316"/>
          <a:stretch>
            <a:fillRect/>
          </a:stretch>
        </p:blipFill>
        <p:spPr>
          <a:xfrm>
            <a:off x="9992917" y="2198949"/>
            <a:ext cx="1860669" cy="153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51656" y="4140680"/>
            <a:ext cx="4519679" cy="254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OK Google'ın doğuşu: Android 4.4 KitKat </a:t>
            </a:r>
            <a:br>
              <a:rPr lang="tr-TR" b="1"/>
            </a:br>
            <a:r>
              <a:rPr lang="tr-TR" b="1"/>
              <a:t>(31 Ekim 2013)</a:t>
            </a:r>
            <a:endParaRPr lang="tr-TR" b="1"/>
          </a:p>
        </p:txBody>
      </p:sp>
      <p:sp>
        <p:nvSpPr>
          <p:cNvPr id="373" name="Google Shape;373;p2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74" name="Google Shape;374;p24"/>
          <p:cNvSpPr txBox="1"/>
          <p:nvPr>
            <p:ph type="body" idx="1"/>
          </p:nvPr>
        </p:nvSpPr>
        <p:spPr>
          <a:xfrm>
            <a:off x="1129669" y="1793352"/>
            <a:ext cx="8131787" cy="241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LG Nexus 5, HTC One Mini, Huawei Ascend P6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sz="1600" b="1"/>
              <a:t>Önemli Android KitKat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Daha düşük özelliklere sahip cihazlarda performans iyileştirmeleri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Kablosuz baskı kapasitesi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Sensör grubu, adım detektörü ve sayaç API’ları.</a:t>
            </a:r>
            <a:endParaRPr lang="tr-TR" sz="1600"/>
          </a:p>
        </p:txBody>
      </p:sp>
      <p:pic>
        <p:nvPicPr>
          <p:cNvPr id="375" name="Google Shape;375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85142" y="3502949"/>
            <a:ext cx="5572125" cy="313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61456" y="1479411"/>
            <a:ext cx="2411522" cy="164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>
            <p:ph type="title"/>
          </p:nvPr>
        </p:nvSpPr>
        <p:spPr>
          <a:xfrm>
            <a:off x="1311579" y="580978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Üç boyutlu tasarımların tarih olduğu:</a:t>
            </a:r>
            <a:br>
              <a:rPr lang="tr-TR" b="1"/>
            </a:br>
            <a:r>
              <a:rPr lang="tr-TR" b="1"/>
              <a:t>Android 5.0 - 5.1 Lollipop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12 Kasım 2014)</a:t>
            </a:r>
            <a:br>
              <a:rPr lang="tr-TR" b="1"/>
            </a:br>
            <a:endParaRPr lang="tr-TR" b="1"/>
          </a:p>
        </p:txBody>
      </p:sp>
      <p:sp>
        <p:nvSpPr>
          <p:cNvPr id="382" name="Google Shape;382;p2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83" name="Google Shape;383;p25"/>
          <p:cNvSpPr txBox="1"/>
          <p:nvPr>
            <p:ph type="body" idx="1"/>
          </p:nvPr>
        </p:nvSpPr>
        <p:spPr>
          <a:xfrm>
            <a:off x="2091480" y="2223141"/>
            <a:ext cx="8432746" cy="45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LG G3, Motorola Nexus 6, HTC Nexus 9, Samsung Galaxy S4, LG G4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600" b="1"/>
              <a:t>Önemli Android Lollipop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64 bit CPU’lar için destek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Önizlemeleri yazdırma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Yenilenmiş kilit ekranı, artık widget’ları desteklemiyor.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Yenilenmiş bildirim tepsisi ve hızlı ayarlar aşağı çekiliyor.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Pil ömrü iyileştirmeleri için Project Volta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Sistem ayarlarında arama yapma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Misafir girişleri ve birden fazla kullanıcı hesabı telefon gibi daha fazla cihazda kullanılabilir.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Dokun ve Git, kullanıcıların NFC ve Bluetooth kullanarak hızlı bir şekilde yeni bir Android cihazına geçirmelerine olanak tanıdı.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El feneri görevi gören Flaş uygulaması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Akıllı kilit özelliği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Güncellenmiş emoji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Birden fazla SIM kart için resmi destek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Android 5.1 çalıştıran uyumlu 4G LTE cihazlar arasında kullanılabilen yüksek tanımlı sesli aramalar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Yerel WiFi arama desteği</a:t>
            </a:r>
            <a:endParaRPr lang="tr-TR" sz="1600"/>
          </a:p>
          <a:p>
            <a:pPr marL="342900" lvl="0" indent="-26416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6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Üç boyutlu tasarımların tarih olduğu:</a:t>
            </a:r>
            <a:br>
              <a:rPr lang="tr-TR" b="1"/>
            </a:br>
            <a:r>
              <a:rPr lang="tr-TR" b="1"/>
              <a:t>Android 5.0 - 5.1 Lollipop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12 Kasım 2014)</a:t>
            </a:r>
            <a:br>
              <a:rPr lang="tr-TR" b="1"/>
            </a:br>
            <a:endParaRPr lang="tr-TR" b="1"/>
          </a:p>
        </p:txBody>
      </p:sp>
      <p:sp>
        <p:nvSpPr>
          <p:cNvPr id="389" name="Google Shape;389;p26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390" name="Google Shape;390;p26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208722" y="2231366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Hâlâ pek çok cihazda aktif olarak bulunan: Android 6.0 Marshmallow 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5 Ekim 2015)</a:t>
            </a:r>
            <a:endParaRPr lang="tr-TR" sz="3200" b="1"/>
          </a:p>
        </p:txBody>
      </p:sp>
      <p:sp>
        <p:nvSpPr>
          <p:cNvPr id="396" name="Google Shape;396;p27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397" name="Google Shape;397;p27"/>
          <p:cNvSpPr txBox="1"/>
          <p:nvPr>
            <p:ph type="body" idx="1"/>
          </p:nvPr>
        </p:nvSpPr>
        <p:spPr>
          <a:xfrm>
            <a:off x="1870542" y="2205888"/>
            <a:ext cx="7420108" cy="4229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Huawei P9, Samsung Galaxy A8, Motorola Moto G Turbo, Xiaomi Mi 5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600" b="1"/>
              <a:t>Önemli Android Marshmallow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Uygulamalar içindeki anahtar kelimelerden içeriğe dayalı arama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Alfabetik olarak erişilebilen dikey uygulama çekmecesi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Uygulama arama çubuğu ve sık kullanılanlar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Rahatsız Etme modunu yeniden adlandırılmış Öncelik modu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Birden çok sayfa içeren daha büyük uygulama klasörleri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USB-C desteği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Uygulamalar için 4K görüntüleme modu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Deneysel çoklu pencere özelliği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USB bağlantı seçenekleri için açıklamalar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Kamerayı açmak için iki kez güç düğmesine basma.</a:t>
            </a:r>
            <a:endParaRPr lang="tr-TR" sz="160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 b="1"/>
          </a:p>
        </p:txBody>
      </p:sp>
      <p:pic>
        <p:nvPicPr>
          <p:cNvPr id="398" name="Google Shape;398;p27"/>
          <p:cNvPicPr preferRelativeResize="0"/>
          <p:nvPr/>
        </p:nvPicPr>
        <p:blipFill rotWithShape="1">
          <a:blip r:embed="rId1"/>
          <a:srcRect l="15336" r="9234"/>
          <a:stretch>
            <a:fillRect/>
          </a:stretch>
        </p:blipFill>
        <p:spPr>
          <a:xfrm>
            <a:off x="9106619" y="2422986"/>
            <a:ext cx="2514600" cy="333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/>
          <p:nvPr>
            <p:ph type="title"/>
          </p:nvPr>
        </p:nvSpPr>
        <p:spPr>
          <a:xfrm>
            <a:off x="137159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Hâlâ pek çok cihazda aktif olarak bulunan: Android 6.0 Marshmallow 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5 Ekim 2015)</a:t>
            </a:r>
            <a:endParaRPr lang="tr-TR" sz="3200" b="1"/>
          </a:p>
        </p:txBody>
      </p:sp>
      <p:sp>
        <p:nvSpPr>
          <p:cNvPr id="404" name="Google Shape;404;p28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05" name="Google Shape;405;p28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844448" y="2346385"/>
            <a:ext cx="7662812" cy="431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1311579" y="51247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Hoş geldin Google Asistan: </a:t>
            </a:r>
            <a:br>
              <a:rPr lang="tr-TR" b="1"/>
            </a:br>
            <a:r>
              <a:rPr lang="tr-TR" b="1"/>
              <a:t>Android 7.0 - 7.1 Nougat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22 Ağustos 2016)</a:t>
            </a:r>
            <a:endParaRPr lang="tr-TR" sz="3200" b="1"/>
          </a:p>
        </p:txBody>
      </p:sp>
      <p:sp>
        <p:nvSpPr>
          <p:cNvPr id="411" name="Google Shape;411;p29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12" name="Google Shape;412;p29"/>
          <p:cNvSpPr txBox="1"/>
          <p:nvPr>
            <p:ph type="body" idx="1"/>
          </p:nvPr>
        </p:nvSpPr>
        <p:spPr>
          <a:xfrm>
            <a:off x="2284610" y="2171383"/>
            <a:ext cx="5691810" cy="508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Samsung Galaxy S8, Galaxy J7, Galaxy Note 5, Huawei Honor 9, Google Pixel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tr-TR" sz="1600" b="1"/>
              <a:t>Önemli Android Nougat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Yakınlaştırmanın ekran görüntüsü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Acil bilgi bölümü eklendi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Dosya tarayıcısındaki iyileştirmeler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Diğer Hızlı Ayarlar seçenekleri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Android TV için resim içi resim desteği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tr-TR" sz="1600"/>
              <a:t>Android Marshmallow ile gelen Doze özelliği Nougat ile daha da gelişmiş durumda. Arkaplanda çalışan uygulamaları denetleyen bu yapı daha iyi batarya ve veri yönetimi sağlıyor.</a:t>
            </a:r>
            <a:endParaRPr lang="tr-TR" sz="16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b="1"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1"/>
          <a:srcRect l="23214" r="17262" b="-3570"/>
          <a:stretch>
            <a:fillRect/>
          </a:stretch>
        </p:blipFill>
        <p:spPr>
          <a:xfrm>
            <a:off x="8131696" y="2171383"/>
            <a:ext cx="3415912" cy="396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Hoş geldin Google Asistan: </a:t>
            </a:r>
            <a:br>
              <a:rPr lang="tr-TR" b="1"/>
            </a:br>
            <a:r>
              <a:rPr lang="tr-TR" b="1"/>
              <a:t>Android 7.0 - 7.1 Nougat</a:t>
            </a:r>
            <a:br>
              <a:rPr lang="tr-TR" b="1"/>
            </a:br>
            <a:r>
              <a:rPr lang="tr-TR" b="1"/>
              <a:t>(</a:t>
            </a:r>
            <a:r>
              <a:rPr lang="tr-TR" sz="3200" b="1"/>
              <a:t>22 Ağustos 2016)</a:t>
            </a:r>
            <a:endParaRPr lang="tr-TR" sz="3200" b="1"/>
          </a:p>
        </p:txBody>
      </p:sp>
      <p:sp>
        <p:nvSpPr>
          <p:cNvPr id="419" name="Google Shape;419;p30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20" name="Google Shape;420;p3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773081" y="2234971"/>
            <a:ext cx="7988681" cy="449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Android'in yükselişini perçinleyen: </a:t>
            </a:r>
            <a:br>
              <a:rPr lang="tr-TR" b="1"/>
            </a:br>
            <a:r>
              <a:rPr lang="tr-TR" b="1"/>
              <a:t>Android 8.0 - 8.1 Oreo</a:t>
            </a:r>
            <a:br>
              <a:rPr lang="tr-TR" b="1"/>
            </a:br>
            <a:r>
              <a:rPr lang="tr-TR" b="1"/>
              <a:t>(21 Ağustos 2017)</a:t>
            </a:r>
            <a:endParaRPr lang="tr-TR" b="1"/>
          </a:p>
        </p:txBody>
      </p:sp>
      <p:sp>
        <p:nvSpPr>
          <p:cNvPr id="426" name="Google Shape;426;p31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27" name="Google Shape;427;p31"/>
          <p:cNvSpPr txBox="1"/>
          <p:nvPr>
            <p:ph type="body" idx="1"/>
          </p:nvPr>
        </p:nvSpPr>
        <p:spPr>
          <a:xfrm>
            <a:off x="1208710" y="2233299"/>
            <a:ext cx="7566756" cy="4417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Xiaomi Black Shark Helo, Samsung Galaxy S9, Huawei Mate 10 Pro, Samsung Galaxy A9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tr-TR" sz="1600" b="1"/>
              <a:t>Önemli Android Oreo özellikleri:</a:t>
            </a:r>
            <a:endParaRPr lang="tr-TR" sz="16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Yeniden yapılandırılmış Ayarlar ile Yeniden Tasarlanan Hızlı Ayarlar ve Ayarlar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Çoklu ekran desteği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Google Play Protect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İndirilebilir yazı tipleri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Bağlı cihazlar için Bluetooth pil seviyesi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Android Oreo Go Edition, 1 GB’den daha az RAM’e sahip cihazlar için Android’in isteğe bağlı hafif bir sürümü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Kullanılmadığında navigasyon düğmeleri söner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Yeni bir ekran ve kayan araç çubuğu da dahil olmak üzere ‘Kapat’ ve ‘Yeniden Başlatma’ya görsel değişiklikler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Otomatik ışık ve karanlık temalar</a:t>
            </a:r>
            <a:endParaRPr lang="tr-TR" sz="160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/>
          </a:p>
          <a:p>
            <a:pPr marL="342900" lvl="0" indent="-24892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 b="1"/>
          </a:p>
        </p:txBody>
      </p:sp>
      <p:pic>
        <p:nvPicPr>
          <p:cNvPr id="428" name="Google Shape;428;p31"/>
          <p:cNvPicPr preferRelativeResize="0"/>
          <p:nvPr/>
        </p:nvPicPr>
        <p:blipFill rotWithShape="1">
          <a:blip r:embed="rId1"/>
          <a:srcRect l="26635" t="-2492" r="20093" b="311"/>
          <a:stretch>
            <a:fillRect/>
          </a:stretch>
        </p:blipFill>
        <p:spPr>
          <a:xfrm>
            <a:off x="8835851" y="2526597"/>
            <a:ext cx="3138974" cy="338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/>
          <p:nvPr>
            <p:ph type="title"/>
          </p:nvPr>
        </p:nvSpPr>
        <p:spPr>
          <a:xfrm>
            <a:off x="1311579" y="5512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Kitaplar</a:t>
            </a:r>
            <a:endParaRPr lang="tr-TR" b="1"/>
          </a:p>
        </p:txBody>
      </p:sp>
      <p:sp>
        <p:nvSpPr>
          <p:cNvPr id="213" name="Google Shape;213;p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14" name="Google Shape;214;p5"/>
          <p:cNvPicPr preferRelativeResize="0"/>
          <p:nvPr/>
        </p:nvPicPr>
        <p:blipFill rotWithShape="1">
          <a:blip r:embed="rId1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5" name="Google Shape;215;p5"/>
          <p:cNvSpPr txBox="1"/>
          <p:nvPr>
            <p:ph type="body" idx="1"/>
          </p:nvPr>
        </p:nvSpPr>
        <p:spPr>
          <a:xfrm>
            <a:off x="2307252" y="1777186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Programlama (Muharrem Taç)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Programlama (Aysan Ethem Narman)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Learning Android (Marko Gargenta, Masumi Nakamura)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Profesyoneller için Android ile Uygulama Geliştirme (Reto Meier)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Tabanlı Mobil Uygulama Geliştirme (Berkan Uslu)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İleri Seviye Android Programlama (A. Kerim Fırat)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Flutter ile Mobil Uygulama Geliştirme (Cihan Ürtekin)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Adım Adım Flutter ile Mobil Uygulamalar (Oğuz Rakıcı) </a:t>
            </a:r>
            <a:endParaRPr sz="18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1"/>
          </a:p>
        </p:txBody>
      </p:sp>
      <p:pic>
        <p:nvPicPr>
          <p:cNvPr id="216" name="Google Shape;216;p5" descr="http://res.freestockphotos.biz/pictures/14/14296-illustration-of-an-open-book-pv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877219">
            <a:off x="9168456" y="554686"/>
            <a:ext cx="2587625" cy="2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Elveda tatlı isimleri: Android 9 Pie</a:t>
            </a:r>
            <a:br>
              <a:rPr lang="tr-TR" sz="4000" b="1"/>
            </a:br>
            <a:r>
              <a:rPr lang="tr-TR" sz="4000" b="1"/>
              <a:t>(6 Ağustos 2018)</a:t>
            </a:r>
            <a:endParaRPr lang="tr-TR" sz="4000" b="1"/>
          </a:p>
        </p:txBody>
      </p:sp>
      <p:sp>
        <p:nvSpPr>
          <p:cNvPr id="434" name="Google Shape;434;p3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35" name="Google Shape;435;p32"/>
          <p:cNvSpPr txBox="1"/>
          <p:nvPr>
            <p:ph type="body" idx="1"/>
          </p:nvPr>
        </p:nvSpPr>
        <p:spPr>
          <a:xfrm>
            <a:off x="1939554" y="2318031"/>
            <a:ext cx="5953616" cy="388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Hızlı ayarlar menüsü için yeni kullanıcı arayüzü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Saat, bildirim çubuğunun soluna taşındı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Dock şimdi yarı saydam bir arka plana sahip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Güç seçeneklerine bir ekran görüntüsü düğmesi eklendi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Etkinleştirildiğinde biyometrik kimlik doğrulamayı devre dışı bırakan yeni bir Kilitleme modu</a:t>
            </a:r>
            <a:endParaRPr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Kullanıcı arayüzü boyunca yuvarlatılmış köşeler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Uygulamalar veya uygulamalar içindeki etkinlikler arasında geçiş yapmak için yeni geçişler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Yeniden tasarlanan ses seviyesi çubuğu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Daha zengin mesaj bildirimleri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Her zaman açık ekranda gösterilen pil yüzdesi</a:t>
            </a:r>
            <a:endParaRPr lang="tr-TR" sz="16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Char char="❖"/>
            </a:pPr>
            <a:r>
              <a:rPr lang="tr-TR" sz="1600"/>
              <a:t>Ayarlar sırasında Yeniden Tasarlanmış Telefon Hakkında sayfası ve sürüş sırasında otomatik Bluetooth özelliği gibi deneysel özellikler.</a:t>
            </a:r>
            <a:endParaRPr sz="1600" b="1" u="sng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Samsung Galaxy Note 10, Galaxy S10, Realme 5 Pro, Asus ROG Phone 2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/>
          </a:p>
          <a:p>
            <a:pPr marL="342900" lvl="0" indent="-264160" algn="l" rtl="0">
              <a:spcBef>
                <a:spcPts val="1000"/>
              </a:spcBef>
              <a:spcAft>
                <a:spcPts val="0"/>
              </a:spcAft>
              <a:buSzPct val="100000"/>
              <a:buFont typeface="Noto Sans Symbols"/>
              <a:buNone/>
            </a:pPr>
            <a:endParaRPr sz="1600" b="1"/>
          </a:p>
        </p:txBody>
      </p:sp>
      <p:pic>
        <p:nvPicPr>
          <p:cNvPr id="436" name="Google Shape;436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21951" y="4357687"/>
            <a:ext cx="4287054" cy="250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Android için yeni bir başlangıç: Android 10</a:t>
            </a:r>
            <a:br>
              <a:rPr lang="tr-TR" b="1"/>
            </a:br>
            <a:r>
              <a:rPr lang="tr-TR" b="1"/>
              <a:t>(3 Eylül 2019)</a:t>
            </a:r>
            <a:endParaRPr lang="tr-TR" b="1"/>
          </a:p>
        </p:txBody>
      </p:sp>
      <p:sp>
        <p:nvSpPr>
          <p:cNvPr id="442" name="Google Shape;442;p3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43" name="Google Shape;443;p33"/>
          <p:cNvSpPr txBox="1"/>
          <p:nvPr>
            <p:ph type="body" idx="1"/>
          </p:nvPr>
        </p:nvSpPr>
        <p:spPr>
          <a:xfrm>
            <a:off x="1739629" y="1793352"/>
            <a:ext cx="8055586" cy="819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Poco F3 NFC, Samsung Galaxy S20 serisi, Galaxy Note 20 serisi, Xiaomi Mi 10T Pro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b="1"/>
          </a:p>
        </p:txBody>
      </p:sp>
      <p:pic>
        <p:nvPicPr>
          <p:cNvPr id="444" name="Google Shape;444;p33"/>
          <p:cNvPicPr preferRelativeResize="0"/>
          <p:nvPr/>
        </p:nvPicPr>
        <p:blipFill rotWithShape="1">
          <a:blip r:embed="rId1"/>
          <a:srcRect l="16779" t="11945" r="16644" b="8344"/>
          <a:stretch>
            <a:fillRect/>
          </a:stretch>
        </p:blipFill>
        <p:spPr>
          <a:xfrm>
            <a:off x="3233467" y="2612460"/>
            <a:ext cx="5962291" cy="4015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ct val="100000"/>
              <a:buFont typeface="Century Gothic" panose="020B0502020202020204"/>
              <a:buNone/>
            </a:pPr>
            <a:r>
              <a:rPr lang="tr-TR" b="1"/>
              <a:t>Şu anda kullanılan en güncel sürüm: Android 11</a:t>
            </a:r>
            <a:br>
              <a:rPr lang="tr-TR" b="1"/>
            </a:br>
            <a:r>
              <a:rPr lang="tr-TR" b="1"/>
              <a:t>(8 Eylül 2020)</a:t>
            </a:r>
            <a:endParaRPr lang="tr-TR" b="1"/>
          </a:p>
        </p:txBody>
      </p:sp>
      <p:sp>
        <p:nvSpPr>
          <p:cNvPr id="450" name="Google Shape;450;p3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51" name="Google Shape;451;p34"/>
          <p:cNvSpPr txBox="1"/>
          <p:nvPr>
            <p:ph type="body" idx="1"/>
          </p:nvPr>
        </p:nvSpPr>
        <p:spPr>
          <a:xfrm>
            <a:off x="1124309" y="2198069"/>
            <a:ext cx="10616242" cy="180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"/>
            </a:pPr>
            <a:r>
              <a:rPr lang="tr-TR" sz="1600"/>
              <a:t>Gizlilik ve güvenlik konusuna oldukça önem verilen bu sürümde, uygulamaların erişebildikleri bilgiler de büyük ölçüde sınırlandırılabiliyor. Ayrıca Android 11 bir süredir konuşulan</a:t>
            </a:r>
            <a:r>
              <a:rPr lang="tr-TR" sz="1600" b="1"/>
              <a:t> Chat Bubbles</a:t>
            </a:r>
            <a:r>
              <a:rPr lang="tr-TR" sz="1600"/>
              <a:t> özelliğinin de geldiği sürüm oluyor. Bubbles sayesinde kullanıcılar iletişim uygulamalarını açmadan ekran üzerinde hareket ettirilebilir konuşma balonlarıyla kolayca mesaj ve belge gönderimi yapabiliyor.</a:t>
            </a:r>
            <a:endParaRPr sz="1600" b="1" u="sng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"/>
            </a:pPr>
            <a:r>
              <a:rPr lang="tr-TR" sz="1600" b="1" u="sng">
                <a:solidFill>
                  <a:srgbClr val="C00000"/>
                </a:solidFill>
              </a:rPr>
              <a:t>Kullanmış Telefonlar:</a:t>
            </a:r>
            <a:r>
              <a:rPr lang="tr-TR" sz="1600"/>
              <a:t> Google Pixel 5, Xiaomi Mi 11, Samsung Galaxy S21 serisi</a:t>
            </a:r>
            <a:endParaRPr sz="160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 b="1"/>
          </a:p>
        </p:txBody>
      </p:sp>
      <p:pic>
        <p:nvPicPr>
          <p:cNvPr id="452" name="Google Shape;452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05045" y="3891321"/>
            <a:ext cx="4888449" cy="274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Sürümleri ve Güncel Kullanım Oranları</a:t>
            </a:r>
            <a:endParaRPr lang="tr-TR" b="1"/>
          </a:p>
        </p:txBody>
      </p:sp>
      <p:sp>
        <p:nvSpPr>
          <p:cNvPr id="458" name="Google Shape;458;p3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459" name="Google Shape;459;p35"/>
          <p:cNvSpPr txBox="1"/>
          <p:nvPr>
            <p:ph type="body" idx="1"/>
          </p:nvPr>
        </p:nvSpPr>
        <p:spPr>
          <a:xfrm>
            <a:off x="2677064" y="3019446"/>
            <a:ext cx="8055586" cy="2800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10 Q — </a:t>
            </a:r>
            <a:r>
              <a:rPr lang="tr-TR" sz="1600" b="1">
                <a:solidFill>
                  <a:srgbClr val="C00000"/>
                </a:solidFill>
              </a:rPr>
              <a:t>%26.5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11 R — </a:t>
            </a:r>
            <a:r>
              <a:rPr lang="tr-TR" sz="1600" b="1">
                <a:solidFill>
                  <a:srgbClr val="C00000"/>
                </a:solidFill>
              </a:rPr>
              <a:t>%24.2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9 Pie — </a:t>
            </a:r>
            <a:r>
              <a:rPr lang="tr-TR" sz="1600" b="1">
                <a:solidFill>
                  <a:srgbClr val="C00000"/>
                </a:solidFill>
              </a:rPr>
              <a:t>%18.2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8 Oreo — </a:t>
            </a:r>
            <a:r>
              <a:rPr lang="tr-TR" sz="1600" b="1">
                <a:solidFill>
                  <a:srgbClr val="C00000"/>
                </a:solidFill>
              </a:rPr>
              <a:t>%13.7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7 / 7.1 Nougat — </a:t>
            </a:r>
            <a:r>
              <a:rPr lang="tr-TR" sz="1600" b="1">
                <a:solidFill>
                  <a:srgbClr val="C00000"/>
                </a:solidFill>
              </a:rPr>
              <a:t>%6.3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6 Marshmallow — </a:t>
            </a:r>
            <a:r>
              <a:rPr lang="tr-TR" sz="1600" b="1">
                <a:solidFill>
                  <a:srgbClr val="C00000"/>
                </a:solidFill>
              </a:rPr>
              <a:t>%5.1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5 Lollipop — </a:t>
            </a:r>
            <a:r>
              <a:rPr lang="tr-TR" sz="1600" b="1">
                <a:solidFill>
                  <a:srgbClr val="C00000"/>
                </a:solidFill>
              </a:rPr>
              <a:t>%3.9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4.4 KitKat — </a:t>
            </a:r>
            <a:r>
              <a:rPr lang="tr-TR" sz="1600" b="1">
                <a:solidFill>
                  <a:srgbClr val="C00000"/>
                </a:solidFill>
              </a:rPr>
              <a:t>%1.4</a:t>
            </a:r>
            <a:endParaRPr lang="tr-TR" sz="1600" b="1">
              <a:solidFill>
                <a:srgbClr val="C00000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Font typeface="Century Gothic" panose="020B0502020202020204"/>
              <a:buAutoNum type="arabicPeriod"/>
            </a:pPr>
            <a:r>
              <a:rPr lang="tr-TR" sz="1600" b="1"/>
              <a:t>Android 4 Jelly Bean — </a:t>
            </a:r>
            <a:r>
              <a:rPr lang="tr-TR" sz="1600" b="1">
                <a:solidFill>
                  <a:srgbClr val="C00000"/>
                </a:solidFill>
              </a:rPr>
              <a:t>%0.6</a:t>
            </a:r>
            <a:endParaRPr lang="tr-TR"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600" b="1">
              <a:solidFill>
                <a:srgbClr val="C00000"/>
              </a:solidFill>
            </a:endParaRPr>
          </a:p>
        </p:txBody>
      </p:sp>
      <p:pic>
        <p:nvPicPr>
          <p:cNvPr id="460" name="Google Shape;460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48768" y="3019446"/>
            <a:ext cx="4880138" cy="304098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8715548" y="6146327"/>
            <a:ext cx="15465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24 Kasım 2021</a:t>
            </a:r>
            <a:endParaRPr lang="tr-TR" sz="18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/>
          <p:nvPr>
            <p:ph type="title"/>
          </p:nvPr>
        </p:nvSpPr>
        <p:spPr>
          <a:xfrm>
            <a:off x="1311579" y="70410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Stack Yapısı</a:t>
            </a:r>
            <a:endParaRPr lang="tr-TR" b="1"/>
          </a:p>
        </p:txBody>
      </p:sp>
      <p:sp>
        <p:nvSpPr>
          <p:cNvPr id="467" name="Google Shape;467;p36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68" name="Google Shape;468;p36" descr="http://skogberg.eu/android/AndroidSoftwareEnvironment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58550" y="1855370"/>
            <a:ext cx="7050445" cy="459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Stack Yapısı</a:t>
            </a:r>
            <a:endParaRPr lang="tr-TR" b="1"/>
          </a:p>
        </p:txBody>
      </p:sp>
      <p:sp>
        <p:nvSpPr>
          <p:cNvPr id="474" name="Google Shape;474;p37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75" name="Google Shape;475;p37" descr="http://4.bp.blogspot.com/-0LUt3Kvr5_8/UiQ1S6Bz-ZI/AAAAAAAAADU/DWItBAEES6E/s1600/android+stack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17453" y="1246983"/>
            <a:ext cx="5284871" cy="549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1311579" y="589604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Stack Yapısı</a:t>
            </a:r>
            <a:endParaRPr lang="tr-TR" b="1"/>
          </a:p>
        </p:txBody>
      </p:sp>
      <p:sp>
        <p:nvSpPr>
          <p:cNvPr id="481" name="Google Shape;481;p38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82" name="Google Shape;482;p38" descr="Android Stack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24221" y="1230048"/>
            <a:ext cx="5646379" cy="542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Stack Yapısı</a:t>
            </a:r>
            <a:endParaRPr lang="tr-TR" b="1"/>
          </a:p>
        </p:txBody>
      </p:sp>
      <p:sp>
        <p:nvSpPr>
          <p:cNvPr id="488" name="Google Shape;488;p39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89" name="Google Shape;489;p39" descr="Android Stack Interaction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24222" y="1356860"/>
            <a:ext cx="5486400" cy="526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 txBox="1"/>
          <p:nvPr>
            <p:ph type="title"/>
          </p:nvPr>
        </p:nvSpPr>
        <p:spPr>
          <a:xfrm>
            <a:off x="1311579" y="589605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Uygulama Paketi</a:t>
            </a:r>
            <a:endParaRPr lang="tr-TR" b="1"/>
          </a:p>
        </p:txBody>
      </p:sp>
      <p:sp>
        <p:nvSpPr>
          <p:cNvPr id="495" name="Google Shape;495;p40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496" name="Google Shape;496;p40" descr="Build proces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61253" y="1775604"/>
            <a:ext cx="6936293" cy="425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Uygulamasının Bileşenleri</a:t>
            </a:r>
            <a:endParaRPr lang="tr-TR" b="1"/>
          </a:p>
        </p:txBody>
      </p:sp>
      <p:sp>
        <p:nvSpPr>
          <p:cNvPr id="502" name="Google Shape;502;p41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503" name="Google Shape;503;p41" descr="http://3.bp.blogspot.com/-GJ_aYkMBpVQ/TgjNUlZoe-I/AAAAAAAAACM/PfOOsk6_DCg/s1600/AndroidArch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38577" y="1208956"/>
            <a:ext cx="5729378" cy="526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Nedir?</a:t>
            </a:r>
            <a:endParaRPr lang="tr-TR" b="1"/>
          </a:p>
        </p:txBody>
      </p:sp>
      <p:sp>
        <p:nvSpPr>
          <p:cNvPr id="222" name="Google Shape;222;p6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23" name="Google Shape;223;p6"/>
          <p:cNvSpPr txBox="1"/>
          <p:nvPr>
            <p:ph type="body" idx="1"/>
          </p:nvPr>
        </p:nvSpPr>
        <p:spPr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mobil cihazlar için geliştirilmiş açık kaynak kodlu bir platformdur. 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Google ve Open Handset Alliance tarafından doğrudan desteklenmektedir.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Bu birliğin amacı «mobil sektörde inovasyonun hızlandırılması, tüketicilere daha zengin, daha ucuz ve daha iyi bir mobil deneyimin yaşatılmasıdır.». Android bunun için kullanılan bir araçtır.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Geliştiriciler açısından bakıldığında, uygulama geliştirmek için bir donanıma sahip olunması zorunluluğu yoktur. Uygulama geliştirmek için kullanılan yazılımlar ve emülatörler de açık kaynak kodlu olarak geliştirilmektedir.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Geliştiriciler tüm mimariye açık kaynak kodlu olarak erişebilmektedirler.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kullanımı lisans gerektirmez.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Özellikle dokunmatik cihazlarda kullanılmak üzere geliştirilmiştir.</a:t>
            </a:r>
            <a:endParaRPr lang="tr-TR"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b="1"/>
          </a:p>
        </p:txBody>
      </p:sp>
      <p:pic>
        <p:nvPicPr>
          <p:cNvPr id="224" name="Google Shape;224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44487" y="4730151"/>
            <a:ext cx="2447544" cy="1835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Uygulamasının Derlenmesi</a:t>
            </a:r>
            <a:endParaRPr lang="tr-TR" b="1"/>
          </a:p>
        </p:txBody>
      </p:sp>
      <p:sp>
        <p:nvSpPr>
          <p:cNvPr id="509" name="Google Shape;509;p42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510" name="Google Shape;510;p42" descr="http://2.bp.blogspot.com/-d_2SEvj64vw/UiQ1VdhK1DI/AAAAAAAAADc/EfIniu61Zvs/s1600/java+versus+dalvik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54601" y="1793352"/>
            <a:ext cx="6425641" cy="442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Aktivite Yaşam Döngüsü</a:t>
            </a:r>
            <a:endParaRPr lang="tr-TR" b="1"/>
          </a:p>
        </p:txBody>
      </p:sp>
      <p:sp>
        <p:nvSpPr>
          <p:cNvPr id="516" name="Google Shape;516;p43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517" name="Google Shape;517;p43" descr="http://pagestackandroid.appspot.com/static/stack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96428" y="1152907"/>
            <a:ext cx="4541987" cy="5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Aktivite Yaşam Döngüsü</a:t>
            </a:r>
            <a:endParaRPr lang="tr-TR" b="1"/>
          </a:p>
        </p:txBody>
      </p:sp>
      <p:sp>
        <p:nvSpPr>
          <p:cNvPr id="523" name="Google Shape;523;p44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524" name="Google Shape;524;p44" descr="https://software.intel.com/sites/default/files/m/d/6/b/6/4/40002-figure-1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06548" y="1377194"/>
            <a:ext cx="4321747" cy="5281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/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Yardımcı Kaynaklar</a:t>
            </a:r>
            <a:endParaRPr b="1"/>
          </a:p>
        </p:txBody>
      </p:sp>
      <p:sp>
        <p:nvSpPr>
          <p:cNvPr id="530" name="Google Shape;530;p45"/>
          <p:cNvSpPr txBox="1"/>
          <p:nvPr>
            <p:ph type="body" idx="1"/>
          </p:nvPr>
        </p:nvSpPr>
        <p:spPr>
          <a:xfrm>
            <a:off x="2623717" y="1795596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/>
              <a:t>Adım Adım Flutter İle Mobil Uygulamalar ( Rakıcı Oğuz , 2021)</a:t>
            </a:r>
            <a:endParaRPr lang="tr-TR" b="1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</a:p>
        </p:txBody>
      </p:sp>
      <p:sp>
        <p:nvSpPr>
          <p:cNvPr id="531" name="Google Shape;531;p45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1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 rotWithShape="1">
          <a:blip r:embed="rId2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/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>
                <a:solidFill>
                  <a:schemeClr val="dk1"/>
                </a:solidFill>
              </a:rPr>
              <a:t>İlginiz için teşekkürler…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/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541" name="Google Shape;541;p46"/>
          <p:cNvSpPr txBox="1"/>
          <p:nvPr/>
        </p:nvSpPr>
        <p:spPr>
          <a:xfrm>
            <a:off x="6251099" y="4600165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Zeynep İrem KESLER 1911404048</a:t>
            </a:r>
            <a:br>
              <a:rPr lang="tr-TR" sz="1600" b="1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</a:b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zeynepiremkesler@gmail.com</a:t>
            </a:r>
            <a:endParaRPr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09/03/2022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ismkir@gmail.com</a:t>
            </a:r>
            <a:endParaRPr lang="tr-TR" sz="160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1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2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" name="Picture 0"/>
          <p:cNvPicPr>
            <a:picLocks noChangeAspect="1"/>
          </p:cNvPicPr>
          <p:nvPr/>
        </p:nvPicPr>
        <p:blipFill>
          <a:blip r:embed="rId4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5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/>
          <p:nvPr>
            <p:ph type="title"/>
          </p:nvPr>
        </p:nvSpPr>
        <p:spPr>
          <a:xfrm>
            <a:off x="1311579" y="512462"/>
            <a:ext cx="9747485" cy="102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 İşletim Sisteminin Amacı Nedir?</a:t>
            </a:r>
            <a:endParaRPr lang="tr-TR" b="1"/>
          </a:p>
        </p:txBody>
      </p:sp>
      <p:sp>
        <p:nvSpPr>
          <p:cNvPr id="230" name="Google Shape;230;p7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31" name="Google Shape;231;p7"/>
          <p:cNvSpPr txBox="1"/>
          <p:nvPr>
            <p:ph type="body" idx="1"/>
          </p:nvPr>
        </p:nvSpPr>
        <p:spPr>
          <a:xfrm>
            <a:off x="1659147" y="1196039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1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Dijital kameralar ve mobil cihazlar android işletim sisteminin amaçları içinde yer alır. 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Google tarafından geliştirilen Android Sürümleri her yıl farklı şeker adları ve çok büyük güncellemeler ile en güçlü mobil platform yolunda ilerliyor.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işletim sistemi, Samsung, LG, Nokia, Xiaomi, Huawei ve bunun gibi pek çok akıllı cihaz üreten şirketlerin cihazlarında kullanılmaktadır. Ayrıca Smart TV lerde de yer almaktadır.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Android sürümleri bakımından da kendini gün geçtikçe geliştiren bir işletim sistemidir. Sürümlerle birlikte telefonu kullanma şeklide daha pratik hale gelmiştir.</a:t>
            </a:r>
            <a:endParaRPr lang="tr-TR" sz="1800"/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1"/>
          <a:srcRect t="21142" r="-1334" b="14858"/>
          <a:stretch>
            <a:fillRect/>
          </a:stretch>
        </p:blipFill>
        <p:spPr>
          <a:xfrm>
            <a:off x="8875142" y="4762688"/>
            <a:ext cx="3158706" cy="199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Kısaca Tarihçe</a:t>
            </a:r>
            <a:endParaRPr lang="tr-TR" b="1"/>
          </a:p>
        </p:txBody>
      </p:sp>
      <p:sp>
        <p:nvSpPr>
          <p:cNvPr id="238" name="Google Shape;238;p8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1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>
            <p:ph type="body" idx="1"/>
          </p:nvPr>
        </p:nvSpPr>
        <p:spPr>
          <a:xfrm>
            <a:off x="1935192" y="1439174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Ağustos 2005’te Google Android Inc. Şirketini 50 milyon$’a satın aldı, tüm dünya «gPhone» adında bir ürün çıkmasını bekliyordu.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2007’de Open Handset Alliance kuruldu. Android resmen açık kaynak kodlu olarak sunuldu.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2008’de Android SDK 1.0 yayınlandı. HTC firması G1 adlı android telefonu duyurdu.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2009’da Android’in farklı versiyonları yayınlandı. Cupcake(1.5), Donut(1.6) ve Eclair(2.0 ve 2.1). Android 20’den fazla cihaz tarafından kullanıldı.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2010’da Android BlackBerry’nin ardından en çok satan akıllı telefon oldu. Froyo (2.2) sürümü ile 60’tan fazla cihaz tarafından kullanılır hale geldi.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2011’de tablet ve mobil  pazarında en çok tercih edilen platform oldu.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2012’de GoogleTV’nin lanse edilmesi ile Android en büyük ve en küçük ekran büyüklüğüne sahip cihazlarda kullanılır hale geldi.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2013’te giyilebilir bir gözlük şeklinde çalışan Google Glass lanse edildi.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Telefonlarda, tabletlerde, televizyonlarda, giyilebilir cihazlarda ve NASA uydularında kullanılır hale geldi. </a:t>
            </a:r>
            <a:endParaRPr lang="tr-TR"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Kısaca Tarihçe</a:t>
            </a:r>
            <a:endParaRPr lang="tr-TR" b="1"/>
          </a:p>
        </p:txBody>
      </p:sp>
      <p:sp>
        <p:nvSpPr>
          <p:cNvPr id="246" name="Google Shape;246;p9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1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8" name="Google Shape;248;p9"/>
          <p:cNvSpPr txBox="1"/>
          <p:nvPr>
            <p:ph type="body" idx="1"/>
          </p:nvPr>
        </p:nvSpPr>
        <p:spPr>
          <a:xfrm>
            <a:off x="1843122" y="1430547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3 Kasım 2014 tarihinde Google Android 5.0 veya Android Lollipop sürümünü çıkarttı.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 Aralık 2014 tarihinde Google Android 5.0.1 güncellemesi yayınlandı.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19 Aralık 2014 tarihinde Google bazı hata düzeltmeleri içeren Android 5.0.2 sürümünü yayınladı.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29 Mayıs 2015 tarihinde Google yaptığı I/O 2015 konferansında Android M 6.0'ı duyurdu ve önizleme sürümünü yayınladı.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19 Ağustos 2015 tarihinde Google Android 6.0'ın kod adını Marshmallow olarak duyurdu ve 3. önizleme sürümünü yayınladı.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29 Eylül 2015'te Android Marshmallow bulunan Nexus 5X ve 6P tanıtılmıştır.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2016'da Google, Android N'in Geliştirici Beta'sını yayınladı.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22 Ağustos 2016'da Google Android N'i Android 7.0 veya Android Nougat sürümü olarak serbest bıraktı.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İlk önce 21 Mart 2017'de alfa kalitesinde bir Android O geliştirici önizlemesi yayınlandı.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20 Ağustos 2018'de Android 9.0 Pie yayınlandı.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3 Temmuz 2019'da Android 10 Q yayınlandı.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8 Eylül 2020'de Android 11 R yayınlandı.</a:t>
            </a:r>
            <a:endParaRPr lang="tr-TR"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100000"/>
              <a:buChar char=""/>
            </a:pPr>
            <a:r>
              <a:rPr lang="tr-TR" sz="1800"/>
              <a:t>4 Ekim 2021'de Android 12 yayınlandı.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Open Handset Alliance</a:t>
            </a:r>
            <a:endParaRPr lang="tr-TR" b="1"/>
          </a:p>
        </p:txBody>
      </p:sp>
      <p:sp>
        <p:nvSpPr>
          <p:cNvPr id="254" name="Google Shape;254;p10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pic>
        <p:nvPicPr>
          <p:cNvPr id="255" name="Google Shape;255;p1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243655" y="1152907"/>
            <a:ext cx="5382760" cy="567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Android’in Kuruluşu</a:t>
            </a:r>
            <a:endParaRPr lang="tr-TR" b="1"/>
          </a:p>
        </p:txBody>
      </p:sp>
      <p:sp>
        <p:nvSpPr>
          <p:cNvPr id="261" name="Google Shape;261;p11"/>
          <p:cNvSpPr txBox="1"/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</a:fld>
            <a:endParaRPr lang="tr-TR"/>
          </a:p>
        </p:txBody>
      </p:sp>
      <p:sp>
        <p:nvSpPr>
          <p:cNvPr id="262" name="Google Shape;262;p11"/>
          <p:cNvSpPr txBox="1"/>
          <p:nvPr>
            <p:ph type="body" idx="1"/>
          </p:nvPr>
        </p:nvSpPr>
        <p:spPr>
          <a:xfrm>
            <a:off x="2987615" y="1344283"/>
            <a:ext cx="403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Ekim 2003’te </a:t>
            </a:r>
            <a:r>
              <a:rPr lang="tr-TR" sz="1800" b="1"/>
              <a:t>“akıllı telefon” </a:t>
            </a:r>
            <a:r>
              <a:rPr lang="tr-TR" sz="1800"/>
              <a:t>teriminin halkın çoğu tarafından kullanılmaya başlanmasından ve Apple’ın ilk iPhone’unu ve iOS işletim sistemini ilan etmesinden birkaç yıl önce Android Inc şirketi California’da Palo Alto’da kuruldu. </a:t>
            </a:r>
            <a:endParaRPr sz="18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"/>
            </a:pPr>
            <a:r>
              <a:rPr lang="tr-TR" sz="1800"/>
              <a:t>Dört kurucusu </a:t>
            </a:r>
            <a:r>
              <a:rPr lang="tr-TR"/>
              <a:t>Rich</a:t>
            </a:r>
            <a:r>
              <a:rPr lang="tr-TR" sz="1800"/>
              <a:t> Miner, Nick Sears, Chris White ve Andy Rubin idi. Rubin, şirketi kurduğunda Android Inc’in </a:t>
            </a:r>
            <a:r>
              <a:rPr lang="tr-TR" sz="1800" b="1"/>
              <a:t>“sahibinin bulunduğu yer ve tercihlerin farkında olan daha akıllı mobil cihazlar geliştireceğini” </a:t>
            </a:r>
            <a:r>
              <a:rPr lang="tr-TR" sz="1800"/>
              <a:t>aktarmıştı.</a:t>
            </a:r>
            <a:endParaRPr lang="tr-TR" sz="180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263" name="Google Shape;263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63546" y="1793352"/>
            <a:ext cx="3358187" cy="332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17556</Words>
  <Application>WPS Presentation</Application>
  <PresentationFormat/>
  <Paragraphs>479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SimSun</vt:lpstr>
      <vt:lpstr>Wingdings</vt:lpstr>
      <vt:lpstr>Arial</vt:lpstr>
      <vt:lpstr>Century Gothic</vt:lpstr>
      <vt:lpstr>Noto Sans Symbols</vt:lpstr>
      <vt:lpstr>Noto Sans</vt:lpstr>
      <vt:lpstr>Calibri</vt:lpstr>
      <vt:lpstr>Microsoft YaHei</vt:lpstr>
      <vt:lpstr>Arial Unicode MS</vt:lpstr>
      <vt:lpstr>Duman</vt:lpstr>
      <vt:lpstr>1.HAFTA  Android İşletim Sistemi Tarihçesi ve Temel Özellikleri </vt:lpstr>
      <vt:lpstr>İÇİNDEKİLER</vt:lpstr>
      <vt:lpstr>Kitaplar</vt:lpstr>
      <vt:lpstr>Android Nedir?</vt:lpstr>
      <vt:lpstr>Android İşletim Sisteminin Amacı Nedir?</vt:lpstr>
      <vt:lpstr>Kısaca Tarihçe</vt:lpstr>
      <vt:lpstr>Kısaca Tarihçe</vt:lpstr>
      <vt:lpstr>Open Handset Alliance</vt:lpstr>
      <vt:lpstr>Android’in Kuruluşu</vt:lpstr>
      <vt:lpstr>Android’in Kuruluşu</vt:lpstr>
      <vt:lpstr>Android’in Kuruluşu</vt:lpstr>
      <vt:lpstr>Android Logosu</vt:lpstr>
      <vt:lpstr>Her Şeyin Bir İlki Vardır: Android 1.0-1.1 (23 Eylül 2008)</vt:lpstr>
      <vt:lpstr>Samsung Galaxy Serisinin Doğuşu:  Android 1.5 Cupcake (27 Nisan 2009)</vt:lpstr>
      <vt:lpstr>Google Play Store'un Önlenemez Yükselişi: Android 1.6 Donut (15 Eylül 2009)</vt:lpstr>
      <vt:lpstr>Google Haritalar'a Kavuştuğumuz: Android 2.0-2.1 Eclair  (26 Ekim 2009 - 12 Ocak 2010)</vt:lpstr>
      <vt:lpstr>VPN'in Cebimize Girdiği: Android 2.2 Froyo  (20 Mayıs 2010)</vt:lpstr>
      <vt:lpstr>Aynı Anda Birden Fazla Parmakla Kontrol Edilebilen: Android 2.3 Gingerbread  (6 Aralık 2010)</vt:lpstr>
      <vt:lpstr>Dokunmatik Kontrollerin Doğuşu:  Android 3.0 Honeycomb  (22 Şubat 2011) </vt:lpstr>
      <vt:lpstr>Kaydırıp kapattığımız bildirimler hayatımıza bu sürüm ile girdi: Android 4.0 Ice Cream Sandwich (18 Ekim 2011) </vt:lpstr>
      <vt:lpstr>Google servislerinin genişletildiği:  Android 4.1 - 4.3 Jelly Bean (9 Temmuz 2012 - Temmuz 2013) </vt:lpstr>
      <vt:lpstr>OK Google'ın doğuşu: Android 4.4 KitKat  (31 Ekim 2013)</vt:lpstr>
      <vt:lpstr>Üç boyutlu tasarımların tarih olduğu: Android 5.0 - 5.1 Lollipop (12 Kasım 2014) </vt:lpstr>
      <vt:lpstr>Üç boyutlu tasarımların tarih olduğu: Android 5.0 - 5.1 Lollipop (12 Kasım 2014) </vt:lpstr>
      <vt:lpstr>Hâlâ pek çok cihazda aktif olarak bulunan: Android 6.0 Marshmallow  (5 Ekim 2015)</vt:lpstr>
      <vt:lpstr>Hâlâ pek çok cihazda aktif olarak bulunan: Android 6.0 Marshmallow  (5 Ekim 2015)</vt:lpstr>
      <vt:lpstr>Hoş geldin Google Asistan:  Android 7.0 - 7.1 Nougat (22 Ağustos 2016)</vt:lpstr>
      <vt:lpstr>Hoş geldin Google Asistan:  Android 7.0 - 7.1 Nougat (22 Ağustos 2016)</vt:lpstr>
      <vt:lpstr>Android'in yükselişini perçinleyen:  Android 8.0 - 8.1 Oreo (21 Ağustos 2017)</vt:lpstr>
      <vt:lpstr>Elveda tatlı isimleri: Android 9 Pie (6 Ağustos 2018)</vt:lpstr>
      <vt:lpstr>Android için yeni bir başlangıç: Android 10 (3 Eylül 2019)</vt:lpstr>
      <vt:lpstr>Şu anda kullanılan en güncel sürüm: Android 11 (8 Eylül 2020)</vt:lpstr>
      <vt:lpstr>Android Sürümleri ve Güncel Kullanım Oranları</vt:lpstr>
      <vt:lpstr>Android Stack Yapısı</vt:lpstr>
      <vt:lpstr>Android Stack Yapısı</vt:lpstr>
      <vt:lpstr>Android Stack Yapısı</vt:lpstr>
      <vt:lpstr>Android Stack Yapısı</vt:lpstr>
      <vt:lpstr>Android Uygulama Paketi</vt:lpstr>
      <vt:lpstr>Android Uygulamasının Bileşenleri</vt:lpstr>
      <vt:lpstr>Android Uygulamasının Derlenmesi</vt:lpstr>
      <vt:lpstr>Aktivite Yaşam Döngüsü</vt:lpstr>
      <vt:lpstr>Aktivite Yaşam Döngüsü</vt:lpstr>
      <vt:lpstr>Yardımcı Kaynaklar</vt:lpstr>
      <vt:lpstr>İlginiz için teşekkürler…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Android İşletim Sistemi Tarihçesi ve Temel Özellikleri </dc:title>
  <dc:creator>İsmail KIRBAŞ</dc:creator>
  <cp:lastModifiedBy>ismkir</cp:lastModifiedBy>
  <cp:revision>1</cp:revision>
  <dcterms:created xsi:type="dcterms:W3CDTF">2022-05-25T15:13:08Z</dcterms:created>
  <dcterms:modified xsi:type="dcterms:W3CDTF">2022-05-25T15:13:09Z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